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4" r:id="rId3"/>
    <p:sldId id="293" r:id="rId4"/>
    <p:sldId id="313" r:id="rId5"/>
    <p:sldId id="314" r:id="rId6"/>
    <p:sldId id="318" r:id="rId7"/>
    <p:sldId id="321" r:id="rId8"/>
    <p:sldId id="315" r:id="rId9"/>
    <p:sldId id="319" r:id="rId10"/>
    <p:sldId id="320" r:id="rId11"/>
    <p:sldId id="316" r:id="rId12"/>
    <p:sldId id="264" r:id="rId13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FB200C2-7AA8-4377-81AF-FF89A4F94B86}">
          <p14:sldIdLst>
            <p14:sldId id="256"/>
            <p14:sldId id="294"/>
            <p14:sldId id="293"/>
            <p14:sldId id="313"/>
            <p14:sldId id="314"/>
            <p14:sldId id="318"/>
            <p14:sldId id="321"/>
            <p14:sldId id="315"/>
            <p14:sldId id="319"/>
            <p14:sldId id="320"/>
            <p14:sldId id="316"/>
            <p14:sldId id="264"/>
          </p14:sldIdLst>
        </p14:section>
        <p14:section name="Untitled Section" id="{475C5116-C015-485F-A293-C8C19A08106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77157" autoAdjust="0"/>
  </p:normalViewPr>
  <p:slideViewPr>
    <p:cSldViewPr snapToGrid="0" snapToObjects="1">
      <p:cViewPr varScale="1">
        <p:scale>
          <a:sx n="56" d="100"/>
          <a:sy n="56" d="100"/>
        </p:scale>
        <p:origin x="8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B6172-EF04-42FC-B578-E362800B45B0}" type="datetimeFigureOut">
              <a:rPr lang="lv-LV" smtClean="0"/>
              <a:pPr/>
              <a:t>20.04.2016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48AD3-8D7A-48E6-B485-713E1E3145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0797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11C2F3-4688-40EC-AE62-26D1025A2D2C}" type="datetimeFigureOut">
              <a:rPr lang="lv-LV"/>
              <a:pPr>
                <a:defRPr/>
              </a:pPr>
              <a:t>20.04.2016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B9644BC-1168-4781-8353-5CFB491E0BCC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55897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9644BC-1168-4781-8353-5CFB491E0BCC}" type="slidenum">
              <a:rPr lang="lv-LV" altLang="en-US" smtClean="0"/>
              <a:pPr>
                <a:defRPr/>
              </a:pPr>
              <a:t>10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778959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CE7B2ECF-758E-4A57-9DD3-52E80A8BAA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D09F6E3-C090-4FCB-A9D9-C855900FAD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12085545-36DF-4DE4-B546-E886614CB1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CCF763C-D2C6-4F72-BD74-CC1A870DBD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C428A493-7FDE-420F-AD2E-0A51D6C36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AA30E40-FB2B-46A5-97D7-A3C36892B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F0CB301-AB56-4E3B-933F-BEF7F3AEA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B7981C-4E5F-497A-A4F8-4405BC49B4BD}" type="datetime1">
              <a:rPr lang="en-US"/>
              <a:pPr>
                <a:defRPr/>
              </a:pPr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25FE1CC-F903-4896-AD29-6FEC3CB20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pd@varam.gov.lv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1887" y="3489158"/>
            <a:ext cx="8597734" cy="2551814"/>
          </a:xfrm>
        </p:spPr>
        <p:txBody>
          <a:bodyPr>
            <a:noAutofit/>
          </a:bodyPr>
          <a:lstStyle/>
          <a:p>
            <a:r>
              <a:rPr lang="lv-LV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Problēmas un risinājumi pašvaldību   nekustamo īpašumu efektīvai izmantošanai</a:t>
            </a:r>
            <a:r>
              <a:rPr lang="lv-LV" sz="2800" dirty="0">
                <a:solidFill>
                  <a:srgbClr val="00B050"/>
                </a:solidFill>
              </a:rPr>
              <a:t/>
            </a:r>
            <a:br>
              <a:rPr lang="lv-LV" sz="2800" dirty="0">
                <a:solidFill>
                  <a:srgbClr val="00B050"/>
                </a:solidFill>
              </a:rPr>
            </a:br>
            <a:r>
              <a:rPr lang="lv-LV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31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Grozījumi Publiskas personas mantas atsavināšanas likumā attiecībā uz rezerves zemes fonda zemēm </a:t>
            </a:r>
            <a: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lv-LV" sz="32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5588" y="2081463"/>
          <a:ext cx="8081212" cy="3826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606"/>
                <a:gridCol w="4040606"/>
              </a:tblGrid>
              <a:tr h="855053">
                <a:tc>
                  <a:txBody>
                    <a:bodyPr/>
                    <a:lstStyle/>
                    <a:p>
                      <a:pPr algn="ctr"/>
                      <a:r>
                        <a:rPr lang="lv-LV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Esošā redakcija</a:t>
                      </a:r>
                      <a:endParaRPr lang="lv-LV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Nepieciešamie</a:t>
                      </a:r>
                      <a:r>
                        <a:rPr lang="lv-LV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grozījumi</a:t>
                      </a:r>
                      <a:endParaRPr lang="lv-LV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260884">
                <a:tc>
                  <a:txBody>
                    <a:bodyPr/>
                    <a:lstStyle/>
                    <a:p>
                      <a:r>
                        <a:rPr lang="lv-LV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Atsavina</a:t>
                      </a:r>
                      <a:r>
                        <a:rPr lang="lv-LV" sz="18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6 mēnešu laikā pēc ierakstīšanas zemesgrāmatā</a:t>
                      </a:r>
                      <a:endParaRPr lang="lv-LV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Rezerves</a:t>
                      </a:r>
                      <a:r>
                        <a:rPr lang="lv-LV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zemes fondā vai zemes reformas pabeigšanai neizmantotās zemes atsavina bez to ierakstīšanas zemesgrāmatā</a:t>
                      </a:r>
                      <a:endParaRPr lang="lv-LV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55053">
                <a:tc>
                  <a:txBody>
                    <a:bodyPr/>
                    <a:lstStyle/>
                    <a:p>
                      <a:r>
                        <a:rPr lang="lv-LV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Atsavina izsolē, sākumcena</a:t>
                      </a:r>
                      <a:r>
                        <a:rPr lang="lv-LV" sz="18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– NĪ tirgus vērtība</a:t>
                      </a:r>
                      <a:endParaRPr lang="lv-LV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Atsavināšanas vērtība – kadastrālā vērtība, izsole?</a:t>
                      </a:r>
                      <a:endParaRPr lang="lv-LV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55053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Atsavināšanas kārtība zemes</a:t>
                      </a:r>
                      <a:r>
                        <a:rPr lang="lv-LV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konsolidācijas projekta ietvaros</a:t>
                      </a:r>
                      <a:endParaRPr lang="lv-LV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Grozījumi Publiskas personas mantas atsavināšanas likumā </a:t>
            </a:r>
            <a:r>
              <a:rPr lang="lv-LV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lv-LV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lv-LV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947" y="1961147"/>
            <a:ext cx="7182853" cy="4165026"/>
          </a:xfrm>
        </p:spPr>
        <p:txBody>
          <a:bodyPr>
            <a:normAutofit/>
          </a:bodyPr>
          <a:lstStyle/>
          <a:p>
            <a:pPr algn="ctr"/>
            <a:endParaRPr lang="lv-LV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lv-LV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lv-LV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/>
        </p:nvGraphicFramePr>
        <p:xfrm>
          <a:off x="836194" y="1961147"/>
          <a:ext cx="8081212" cy="3853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606"/>
                <a:gridCol w="4040606"/>
              </a:tblGrid>
              <a:tr h="855053">
                <a:tc>
                  <a:txBody>
                    <a:bodyPr/>
                    <a:lstStyle/>
                    <a:p>
                      <a:pPr algn="ctr"/>
                      <a:endParaRPr lang="lv-LV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lv-LV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Esošā redakcija</a:t>
                      </a:r>
                      <a:endParaRPr lang="lv-LV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lv-LV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Nepieciešamie</a:t>
                      </a:r>
                      <a:r>
                        <a:rPr lang="lv-LV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grozījumi</a:t>
                      </a:r>
                      <a:endParaRPr lang="lv-LV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260884">
                <a:tc>
                  <a:txBody>
                    <a:bodyPr/>
                    <a:lstStyle/>
                    <a:p>
                      <a:r>
                        <a:rPr lang="lv-LV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Valsts nekustamo īpašumu</a:t>
                      </a:r>
                      <a:r>
                        <a:rPr lang="lv-LV" sz="18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var nodot bez atlīdzības</a:t>
                      </a:r>
                      <a:endParaRPr lang="lv-LV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Bezmantinieka mantu nodošana bez ierakstīšanas ZG</a:t>
                      </a:r>
                    </a:p>
                    <a:p>
                      <a:endParaRPr lang="lv-LV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55053">
                <a:tc>
                  <a:txBody>
                    <a:bodyPr/>
                    <a:lstStyle/>
                    <a:p>
                      <a:r>
                        <a:rPr lang="lv-LV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 vairs netiek izmantots f-</a:t>
                      </a:r>
                      <a:r>
                        <a:rPr lang="lv-LV" sz="18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</a:t>
                      </a:r>
                      <a:r>
                        <a:rPr lang="lv-LV" sz="18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īstenošanai īpašumu nodod bez atlīdzības valstij</a:t>
                      </a:r>
                      <a:endParaRPr lang="lv-LV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Diskutējams, par pašvaldību no valsts pārņemtajiem īpašumiem, ja tie vairs nav nepieciešami funkcijām, bet varētu tikt izmantoti uzņēmējdarbības veicināšanai</a:t>
                      </a:r>
                    </a:p>
                    <a:p>
                      <a:endParaRPr lang="lv-LV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809999"/>
            <a:ext cx="7772400" cy="1375611"/>
          </a:xfrm>
        </p:spPr>
        <p:txBody>
          <a:bodyPr>
            <a:normAutofit fontScale="62500" lnSpcReduction="20000"/>
          </a:bodyPr>
          <a:lstStyle/>
          <a:p>
            <a:r>
              <a:rPr lang="lv-LV" sz="7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Paldies!</a:t>
            </a:r>
          </a:p>
          <a:p>
            <a:endParaRPr lang="lv-LV" sz="4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lv-LV" sz="2800" dirty="0" err="1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tpd@varam.gov.lv</a:t>
            </a:r>
            <a:r>
              <a:rPr lang="lv-LV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6358" y="707937"/>
            <a:ext cx="3244516" cy="1036642"/>
          </a:xfrm>
        </p:spPr>
        <p:txBody>
          <a:bodyPr>
            <a:normAutofit/>
          </a:bodyPr>
          <a:lstStyle/>
          <a:p>
            <a:r>
              <a:rPr lang="lv-LV" sz="36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Saturs</a:t>
            </a:r>
            <a:endParaRPr lang="en-US" sz="36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180" y="2255827"/>
            <a:ext cx="7170820" cy="437357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lv-LV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Zemes izmantošana pēc zemes reformas </a:t>
            </a:r>
          </a:p>
          <a:p>
            <a:r>
              <a:rPr lang="lv-LV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(Zemes pārvaldības likums)</a:t>
            </a:r>
          </a:p>
          <a:p>
            <a:pPr>
              <a:buFont typeface="Arial" pitchFamily="34" charset="0"/>
              <a:buChar char="•"/>
            </a:pPr>
            <a:r>
              <a:rPr lang="lv-LV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Nepieciešamās izmaiņas normatīvajā  </a:t>
            </a:r>
          </a:p>
          <a:p>
            <a:r>
              <a:rPr lang="lv-LV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regulējumā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463" y="1951027"/>
            <a:ext cx="7900737" cy="4373573"/>
          </a:xfrm>
        </p:spPr>
        <p:txBody>
          <a:bodyPr>
            <a:normAutofit/>
          </a:bodyPr>
          <a:lstStyle/>
          <a:p>
            <a:pPr algn="just"/>
            <a:r>
              <a:rPr lang="lv-LV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Neapbūvēto zemju turpmākās izmantošanas iespēju izvērtējums</a:t>
            </a:r>
          </a:p>
          <a:p>
            <a:pPr algn="just"/>
            <a:endParaRPr lang="lv-LV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lv-LV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kā izmanto pašlaik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teritorijas attīstības plānošanas dokumentos noteiktais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nepieciešamās investīcijas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izmantot, nodod nomā, vai atsavināt</a:t>
            </a:r>
          </a:p>
          <a:p>
            <a:pPr>
              <a:buFontTx/>
              <a:buChar char="-"/>
            </a:pPr>
            <a:r>
              <a:rPr lang="lv-LV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iespējamie ienākumi</a:t>
            </a:r>
          </a:p>
          <a:p>
            <a:endParaRPr lang="lv-LV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lv-LV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Līdz 31.12.2015.</a:t>
            </a:r>
            <a:endParaRPr lang="lv-LV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108461" y="-14177"/>
            <a:ext cx="6730739" cy="176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000" b="0" dirty="0" smtClean="0"/>
              <a:t/>
            </a:r>
            <a:br>
              <a:rPr lang="lv-LV" sz="2000" b="0" dirty="0" smtClean="0"/>
            </a:br>
            <a: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Zemes efektīvāka izmantošana un Zemes pārvaldības likums</a:t>
            </a:r>
            <a:endParaRPr lang="lv-LV" sz="3200" b="0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4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463" y="1951027"/>
            <a:ext cx="7900737" cy="4373573"/>
          </a:xfrm>
        </p:spPr>
        <p:txBody>
          <a:bodyPr>
            <a:normAutofit/>
          </a:bodyPr>
          <a:lstStyle/>
          <a:p>
            <a:pPr algn="just"/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Rezerves zemes fondā ieskaitītā un zemes reformas pabeigšanai neizmantotā zeme – </a:t>
            </a:r>
            <a:r>
              <a:rPr lang="lv-LV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25 441</a:t>
            </a:r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zemes vienības  </a:t>
            </a:r>
          </a:p>
          <a:p>
            <a:pPr algn="just"/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</a:t>
            </a:r>
            <a:r>
              <a:rPr lang="lv-LV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33 209</a:t>
            </a:r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ha</a:t>
            </a:r>
          </a:p>
          <a:p>
            <a:pPr algn="just"/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Pašvaldību valdījumā</a:t>
            </a:r>
          </a:p>
          <a:p>
            <a:pPr algn="just"/>
            <a:endParaRPr lang="lv-LV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Tiesības - nodot nomā, saskaņot nepieciešamās darbības </a:t>
            </a:r>
          </a:p>
          <a:p>
            <a:pPr algn="just"/>
            <a:endParaRPr lang="lv-LV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Ierobežojumi – noma bez apbūves tiesībām, atsavināt var tikai zemes konsolidācijas projektu īstenošanai</a:t>
            </a:r>
            <a:endParaRPr lang="lv-LV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lv-LV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108461" y="-14177"/>
            <a:ext cx="6730739" cy="176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000" b="0" dirty="0" smtClean="0"/>
              <a:t/>
            </a:r>
            <a:br>
              <a:rPr lang="lv-LV" sz="2000" b="0" dirty="0" smtClean="0"/>
            </a:br>
            <a:r>
              <a:rPr lang="lv-LV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Zemes efektīvāka izmantošana un Zemes pārvaldības likums</a:t>
            </a:r>
            <a:endParaRPr lang="lv-LV" sz="2800" b="0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4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463" y="1951027"/>
            <a:ext cx="7900737" cy="4373573"/>
          </a:xfrm>
        </p:spPr>
        <p:txBody>
          <a:bodyPr>
            <a:normAutofit/>
          </a:bodyPr>
          <a:lstStyle/>
          <a:p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MK noteikumi par zemju izvērtēšanu – 2 gadi </a:t>
            </a:r>
          </a:p>
          <a:p>
            <a:endParaRPr lang="lv-LV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Pašvaldību valdījums              Valsts īpašumā </a:t>
            </a:r>
          </a:p>
          <a:p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Pašvaldību īpašumā</a:t>
            </a:r>
          </a:p>
          <a:p>
            <a:pPr algn="just"/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algn="just"/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Problēmas </a:t>
            </a:r>
          </a:p>
          <a:p>
            <a:pPr algn="just">
              <a:buFont typeface="Courier New" pitchFamily="49" charset="0"/>
              <a:buChar char="o"/>
            </a:pPr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pašvaldības var pretendēt tikai uz tām zemēm, kas tām piekrīt atbilstoši likumam </a:t>
            </a: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“Par valsts un pašvaldību zemes īpašuma tiesībām un to nostiprināšanu zemesgrāmatās”</a:t>
            </a:r>
          </a:p>
          <a:p>
            <a:pPr algn="just">
              <a:buFont typeface="Courier New" pitchFamily="49" charset="0"/>
              <a:buChar char="o"/>
            </a:pPr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ko darīt ar zemēm, uz kurām neviens nebūs pieteicies?</a:t>
            </a:r>
            <a:endParaRPr lang="lv-LV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108461" y="-14177"/>
            <a:ext cx="6730739" cy="176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000" b="0" dirty="0" smtClean="0"/>
              <a:t/>
            </a:r>
            <a:br>
              <a:rPr lang="lv-LV" sz="2000" b="0" dirty="0" smtClean="0"/>
            </a:br>
            <a:endParaRPr lang="lv-LV" sz="2800" b="0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08462" y="415498"/>
            <a:ext cx="64259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Rezerves zemes fondā ieskaitītā un zemes reformas pabeigšanai neizmantotā zeme</a:t>
            </a:r>
            <a:endParaRPr lang="lv-LV" dirty="0"/>
          </a:p>
        </p:txBody>
      </p:sp>
      <p:sp>
        <p:nvSpPr>
          <p:cNvPr id="9" name="Right Arrow 8"/>
          <p:cNvSpPr/>
          <p:nvPr/>
        </p:nvSpPr>
        <p:spPr>
          <a:xfrm>
            <a:off x="4030579" y="2959768"/>
            <a:ext cx="553452" cy="264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64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463" y="2105526"/>
            <a:ext cx="7900737" cy="4373573"/>
          </a:xfrm>
        </p:spPr>
        <p:txBody>
          <a:bodyPr>
            <a:normAutofit/>
          </a:bodyPr>
          <a:lstStyle/>
          <a:p>
            <a:pPr algn="just"/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Jūras piekraste un iekšzemes publiskie ūdeņi - resurss, kurš arī efektīvi jāizmanto</a:t>
            </a:r>
          </a:p>
          <a:p>
            <a:pPr algn="just"/>
            <a:endParaRPr lang="lv-LV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Pašvaldību valdījumā </a:t>
            </a:r>
          </a:p>
          <a:p>
            <a:pPr algn="just"/>
            <a:endParaRPr lang="lv-LV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Vadlīnijas pārvaldībai</a:t>
            </a:r>
          </a:p>
          <a:p>
            <a:pPr algn="just">
              <a:buFont typeface="Arial" pitchFamily="34" charset="0"/>
              <a:buChar char="•"/>
            </a:pPr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Noteikumi iznomāšanai</a:t>
            </a:r>
            <a:endParaRPr lang="lv-LV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Pašvaldību sadarbība un koordinācija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108461" y="-14177"/>
            <a:ext cx="6730739" cy="176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000" b="0" dirty="0" smtClean="0"/>
              <a:t/>
            </a:r>
            <a:br>
              <a:rPr lang="lv-LV" sz="2000" b="0" dirty="0" smtClean="0"/>
            </a:br>
            <a:r>
              <a:rPr lang="lv-LV" sz="2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Zemes efektīvāka izmantošana un Zemes pārvaldības likums</a:t>
            </a:r>
            <a:endParaRPr lang="lv-LV" sz="2800" b="0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4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1600" y="2550695"/>
            <a:ext cx="7467600" cy="1066799"/>
          </a:xfrm>
        </p:spPr>
        <p:txBody>
          <a:bodyPr>
            <a:noAutofit/>
          </a:bodyPr>
          <a:lstStyle/>
          <a:p>
            <a:r>
              <a:rPr lang="lv-LV" sz="4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Nepieciešamās izmaiņas</a:t>
            </a:r>
            <a:endParaRPr lang="lv-LV" sz="4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Grozījumi likumā </a:t>
            </a:r>
            <a:b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“Par valsts un pašvaldību zemes īpašuma tiesībām un to nostiprināšanu zemesgrāmatās” vai </a:t>
            </a:r>
            <a:b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Zemes pārvaldības likumā</a:t>
            </a:r>
            <a:r>
              <a:rPr lang="lv-LV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lv-LV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lv-LV" sz="32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394" y="2935705"/>
            <a:ext cx="6404811" cy="4658305"/>
          </a:xfrm>
        </p:spPr>
        <p:txBody>
          <a:bodyPr>
            <a:normAutofit/>
          </a:bodyPr>
          <a:lstStyle/>
          <a:p>
            <a:endParaRPr lang="lv-LV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Zemes piekritība pēc rezerves zemes  </a:t>
            </a:r>
          </a:p>
          <a:p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fonda izvērtēšanas</a:t>
            </a:r>
          </a:p>
          <a:p>
            <a:pPr>
              <a:buFont typeface="Arial" pitchFamily="34" charset="0"/>
              <a:buChar char="•"/>
            </a:pPr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Izmantošanas nosacījumi</a:t>
            </a:r>
          </a:p>
          <a:p>
            <a:pPr>
              <a:buFont typeface="Arial" pitchFamily="34" charset="0"/>
              <a:buChar char="•"/>
            </a:pPr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Atsavināšanas nosacījumi</a:t>
            </a:r>
          </a:p>
          <a:p>
            <a:endParaRPr lang="lv-LV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Grozījumi likumā</a:t>
            </a:r>
            <a:b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“Par valsts un pašvaldību zemes īpašuma tiesībām un to nostiprināšanu zemesgrāmatās”</a:t>
            </a:r>
            <a:br>
              <a:rPr lang="lv-LV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lv-LV" sz="32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168" y="2490537"/>
            <a:ext cx="6404811" cy="4658305"/>
          </a:xfrm>
        </p:spPr>
        <p:txBody>
          <a:bodyPr>
            <a:normAutofit/>
          </a:bodyPr>
          <a:lstStyle/>
          <a:p>
            <a:endParaRPr lang="lv-LV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Pašvaldībām piekrītošo mežu ierakstīšana zemesgrāmatā</a:t>
            </a:r>
          </a:p>
          <a:p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Ierobežojumi atsavināt un iznomāt 5 gadus no īpašuma ierakstīšanas zemesgrāmatā </a:t>
            </a:r>
          </a:p>
          <a:p>
            <a:r>
              <a:rPr lang="lv-LV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(izskatīšanā Tautsaimniecības komisijā)</a:t>
            </a:r>
          </a:p>
          <a:p>
            <a:endParaRPr lang="lv-LV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4220</TotalTime>
  <Words>362</Words>
  <Application>Microsoft Office PowerPoint</Application>
  <PresentationFormat>On-screen Show (4:3)</PresentationFormat>
  <Paragraphs>86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Tahoma</vt:lpstr>
      <vt:lpstr>Times New Roman</vt:lpstr>
      <vt:lpstr>Verdana</vt:lpstr>
      <vt:lpstr>89_Prezentacija_templateLV</vt:lpstr>
      <vt:lpstr>Problēmas un risinājumi pašvaldību   nekustamo īpašumu efektīvai izmantošanai  </vt:lpstr>
      <vt:lpstr>Saturs</vt:lpstr>
      <vt:lpstr>PowerPoint Presentation</vt:lpstr>
      <vt:lpstr>PowerPoint Presentation</vt:lpstr>
      <vt:lpstr>PowerPoint Presentation</vt:lpstr>
      <vt:lpstr>PowerPoint Presentation</vt:lpstr>
      <vt:lpstr>Nepieciešamās izmaiņas</vt:lpstr>
      <vt:lpstr>Grozījumi likumā  “Par valsts un pašvaldību zemes īpašuma tiesībām un to nostiprināšanu zemesgrāmatās” vai  Zemes pārvaldības likumā </vt:lpstr>
      <vt:lpstr>Grozījumi likumā  “Par valsts un pašvaldību zemes īpašuma tiesībām un to nostiprināšanu zemesgrāmatās” </vt:lpstr>
      <vt:lpstr>Grozījumi Publiskas personas mantas atsavināšanas likumā attiecībā uz rezerves zemes fonda zemēm  </vt:lpstr>
      <vt:lpstr>Grozījumi Publiskas personas mantas atsavināšanas likumā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Elīna Lase</cp:lastModifiedBy>
  <cp:revision>334</cp:revision>
  <dcterms:created xsi:type="dcterms:W3CDTF">2014-11-20T14:46:47Z</dcterms:created>
  <dcterms:modified xsi:type="dcterms:W3CDTF">2016-04-20T04:54:02Z</dcterms:modified>
</cp:coreProperties>
</file>